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68" r:id="rId14"/>
    <p:sldId id="269" r:id="rId15"/>
    <p:sldId id="279" r:id="rId16"/>
    <p:sldId id="270" r:id="rId17"/>
    <p:sldId id="271" r:id="rId18"/>
    <p:sldId id="272" r:id="rId19"/>
    <p:sldId id="273" r:id="rId20"/>
    <p:sldId id="274" r:id="rId21"/>
    <p:sldId id="275" r:id="rId22"/>
    <p:sldId id="276" r:id="rId23"/>
    <p:sldId id="277" r:id="rId24"/>
    <p:sldId id="280" r:id="rId25"/>
    <p:sldId id="281" r:id="rId26"/>
    <p:sldId id="282"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nl-NL"/>
              <a:t>Klik om de stijl te bewerken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28935324-415B-46FD-B935-B60A033858CD}" type="datetimeFigureOut">
              <a:rPr lang="nl-BE" smtClean="0"/>
              <a:t>18/03/2020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8935324-415B-46FD-B935-B60A033858CD}" type="datetimeFigureOut">
              <a:rPr lang="nl-BE" smtClean="0"/>
              <a:t>18/03/2020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8935324-415B-46FD-B935-B60A033858CD}" type="datetimeFigureOut">
              <a:rPr lang="nl-BE" smtClean="0"/>
              <a:t>18/03/2020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8935324-415B-46FD-B935-B60A033858CD}" type="datetimeFigureOut">
              <a:rPr lang="nl-BE" smtClean="0"/>
              <a:t>18/03/2020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nl-NL"/>
              <a:t>Klik om de stijl te bewerken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28935324-415B-46FD-B935-B60A033858CD}" type="datetimeFigureOut">
              <a:rPr lang="nl-BE" smtClean="0"/>
              <a:t>18/03/2020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nl-NL"/>
              <a:t>Klik om de stijl te bewerken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8935324-415B-46FD-B935-B60A033858CD}" type="datetimeFigureOut">
              <a:rPr lang="nl-BE" smtClean="0"/>
              <a:t>18/03/2020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28935324-415B-46FD-B935-B60A033858CD}" type="datetimeFigureOut">
              <a:rPr lang="nl-BE" smtClean="0"/>
              <a:t>18/03/2020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28935324-415B-46FD-B935-B60A033858CD}" type="datetimeFigureOut">
              <a:rPr lang="nl-BE" smtClean="0"/>
              <a:t>18/03/2020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35324-415B-46FD-B935-B60A033858CD}" type="datetimeFigureOut">
              <a:rPr lang="nl-BE" smtClean="0"/>
              <a:t>18/03/2020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nl-NL"/>
              <a:t>Klik om de stijl te bewerken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28935324-415B-46FD-B935-B60A033858CD}" type="datetimeFigureOut">
              <a:rPr lang="nl-BE" smtClean="0"/>
              <a:t>18/03/2020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5F3B1CB-C3A4-47C2-BF24-EC7CB6CDE263}" type="slidenum">
              <a:rPr lang="nl-BE" smtClean="0"/>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nl-NL"/>
              <a:t>Klik om de stijl te bewerken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28935324-415B-46FD-B935-B60A033858CD}" type="datetimeFigureOut">
              <a:rPr lang="nl-BE" smtClean="0"/>
              <a:t>18/03/2020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5F3B1CB-C3A4-47C2-BF24-EC7CB6CDE263}" type="slidenum">
              <a:rPr lang="nl-BE" smtClean="0"/>
              <a:t>‹#›</a:t>
            </a:fld>
            <a:endParaRPr lang="nl-BE"/>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nl-NL"/>
              <a:t>Klik op het pictogram als u een afbeelding wilt toevoegen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8935324-415B-46FD-B935-B60A033858CD}" type="datetimeFigureOut">
              <a:rPr lang="nl-BE" smtClean="0"/>
              <a:t>18/03/2020</a:t>
            </a:fld>
            <a:endParaRPr lang="nl-BE"/>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nl-BE"/>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45F3B1CB-C3A4-47C2-BF24-EC7CB6CDE263}" type="slidenum">
              <a:rPr lang="nl-BE" smtClean="0"/>
              <a:t>‹#›</a:t>
            </a:fld>
            <a:endParaRPr lang="nl-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Creatieve uitdagingen!</a:t>
            </a:r>
          </a:p>
        </p:txBody>
      </p:sp>
      <p:sp>
        <p:nvSpPr>
          <p:cNvPr id="3" name="Ondertitel 2"/>
          <p:cNvSpPr>
            <a:spLocks noGrp="1"/>
          </p:cNvSpPr>
          <p:nvPr>
            <p:ph type="subTitle" idx="1"/>
          </p:nvPr>
        </p:nvSpPr>
        <p:spPr/>
        <p:txBody>
          <a:bodyPr/>
          <a:lstStyle/>
          <a:p>
            <a:r>
              <a:rPr lang="nl-BE" dirty="0"/>
              <a:t>Bewijs op foto of film mag steeds doorgemaild worden. </a:t>
            </a:r>
            <a:r>
              <a:rPr lang="nl-BE" dirty="0">
                <a:sym typeface="Wingdings" pitchFamily="2" charset="2"/>
              </a:rPr>
              <a:t></a:t>
            </a:r>
            <a:endParaRPr lang="nl-BE" dirty="0"/>
          </a:p>
        </p:txBody>
      </p:sp>
    </p:spTree>
    <p:extLst>
      <p:ext uri="{BB962C8B-B14F-4D97-AF65-F5344CB8AC3E}">
        <p14:creationId xmlns:p14="http://schemas.microsoft.com/office/powerpoint/2010/main" val="66088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8: Foto-tekening</a:t>
            </a:r>
          </a:p>
        </p:txBody>
      </p:sp>
      <p:sp>
        <p:nvSpPr>
          <p:cNvPr id="3" name="Tijdelijke aanduiding voor inhoud 2"/>
          <p:cNvSpPr>
            <a:spLocks noGrp="1"/>
          </p:cNvSpPr>
          <p:nvPr>
            <p:ph idx="1"/>
          </p:nvPr>
        </p:nvSpPr>
        <p:spPr/>
        <p:txBody>
          <a:bodyPr/>
          <a:lstStyle/>
          <a:p>
            <a:r>
              <a:rPr lang="nl-BE" dirty="0"/>
              <a:t>Maak een foto van jezelf. </a:t>
            </a:r>
          </a:p>
          <a:p>
            <a:r>
              <a:rPr lang="nl-BE" dirty="0"/>
              <a:t>Knip jezelf mooi uit. </a:t>
            </a:r>
          </a:p>
          <a:p>
            <a:r>
              <a:rPr lang="nl-BE" dirty="0"/>
              <a:t>Plak jezelf op een wit blad. </a:t>
            </a:r>
          </a:p>
          <a:p>
            <a:r>
              <a:rPr lang="nl-BE" dirty="0"/>
              <a:t>Maak er een tekening mee. Misschien ben je nu plots wel in de zoo? Of in de klas? </a:t>
            </a:r>
          </a:p>
          <a:p>
            <a:r>
              <a:rPr lang="nl-BE" dirty="0"/>
              <a:t>Kan jij 5 verschillende tekeningen maken met diezelfde foto? Verras me!</a:t>
            </a:r>
          </a:p>
        </p:txBody>
      </p:sp>
    </p:spTree>
    <p:extLst>
      <p:ext uri="{BB962C8B-B14F-4D97-AF65-F5344CB8AC3E}">
        <p14:creationId xmlns:p14="http://schemas.microsoft.com/office/powerpoint/2010/main" val="85700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9: dieren bouwen</a:t>
            </a:r>
          </a:p>
        </p:txBody>
      </p:sp>
      <p:sp>
        <p:nvSpPr>
          <p:cNvPr id="7" name="Content Placeholder 6">
            <a:extLst>
              <a:ext uri="{FF2B5EF4-FFF2-40B4-BE49-F238E27FC236}">
                <a16:creationId xmlns:a16="http://schemas.microsoft.com/office/drawing/2014/main" id="{42C58AB7-A76C-4C9B-9B3B-7B56FA40E905}"/>
              </a:ext>
            </a:extLst>
          </p:cNvPr>
          <p:cNvSpPr>
            <a:spLocks noGrp="1"/>
          </p:cNvSpPr>
          <p:nvPr>
            <p:ph idx="1"/>
          </p:nvPr>
        </p:nvSpPr>
        <p:spPr/>
        <p:txBody>
          <a:bodyPr/>
          <a:lstStyle/>
          <a:p>
            <a:r>
              <a:rPr lang="nl-BE" dirty="0"/>
              <a:t>Welke dieren kan je bouwen met blokken? </a:t>
            </a:r>
          </a:p>
          <a:p>
            <a:endParaRPr lang="nl-BE" dirty="0"/>
          </a:p>
          <a:p>
            <a:endParaRPr lang="nl-BE" dirty="0"/>
          </a:p>
          <a:p>
            <a:endParaRPr lang="nl-BE" dirty="0"/>
          </a:p>
          <a:p>
            <a:endParaRPr lang="nl-BE" dirty="0"/>
          </a:p>
          <a:p>
            <a:endParaRPr lang="nl-BE" dirty="0"/>
          </a:p>
          <a:p>
            <a:endParaRPr lang="nl-BE" dirty="0"/>
          </a:p>
          <a:p>
            <a:endParaRPr lang="nl-BE" dirty="0"/>
          </a:p>
        </p:txBody>
      </p:sp>
      <p:pic>
        <p:nvPicPr>
          <p:cNvPr id="12" name="Picture 11" descr="C:\Users\Katleen\AppData\Local\Microsoft\Windows\INetCache\Content.MSO\59B9EA3F.tmp">
            <a:extLst>
              <a:ext uri="{FF2B5EF4-FFF2-40B4-BE49-F238E27FC236}">
                <a16:creationId xmlns:a16="http://schemas.microsoft.com/office/drawing/2014/main" id="{60FBFA1A-672B-489C-9E64-DCBBAA9481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9442" y="2708920"/>
            <a:ext cx="2143125" cy="2143125"/>
          </a:xfrm>
          <a:prstGeom prst="rect">
            <a:avLst/>
          </a:prstGeom>
          <a:noFill/>
          <a:ln>
            <a:noFill/>
          </a:ln>
        </p:spPr>
      </p:pic>
      <p:pic>
        <p:nvPicPr>
          <p:cNvPr id="13" name="Picture 12" descr="Afbeeldingsresultaat voor blokken bouwen lego">
            <a:extLst>
              <a:ext uri="{FF2B5EF4-FFF2-40B4-BE49-F238E27FC236}">
                <a16:creationId xmlns:a16="http://schemas.microsoft.com/office/drawing/2014/main" id="{4CD8A0C7-04F2-49AE-B607-D786B4DF6D85}"/>
              </a:ext>
            </a:extLst>
          </p:cNvPr>
          <p:cNvPicPr/>
          <p:nvPr/>
        </p:nvPicPr>
        <p:blipFill rotWithShape="1">
          <a:blip r:embed="rId3" cstate="print">
            <a:extLst>
              <a:ext uri="{28A0092B-C50C-407E-A947-70E740481C1C}">
                <a14:useLocalDpi xmlns:a14="http://schemas.microsoft.com/office/drawing/2010/main" val="0"/>
              </a:ext>
            </a:extLst>
          </a:blip>
          <a:srcRect b="51152"/>
          <a:stretch/>
        </p:blipFill>
        <p:spPr bwMode="auto">
          <a:xfrm>
            <a:off x="5724128" y="2587000"/>
            <a:ext cx="3213735" cy="2265045"/>
          </a:xfrm>
          <a:prstGeom prst="rect">
            <a:avLst/>
          </a:prstGeom>
          <a:noFill/>
          <a:ln>
            <a:noFill/>
          </a:ln>
          <a:extLst>
            <a:ext uri="{53640926-AAD7-44D8-BBD7-CCE9431645EC}">
              <a14:shadowObscured xmlns:a14="http://schemas.microsoft.com/office/drawing/2010/main"/>
            </a:ext>
          </a:extLst>
        </p:spPr>
      </p:pic>
      <p:pic>
        <p:nvPicPr>
          <p:cNvPr id="14" name="Picture 13" descr="Afbeeldingsresultaat voor blokken bouwen lego">
            <a:extLst>
              <a:ext uri="{FF2B5EF4-FFF2-40B4-BE49-F238E27FC236}">
                <a16:creationId xmlns:a16="http://schemas.microsoft.com/office/drawing/2014/main" id="{8423AFD9-2194-406F-B930-5DEE52A04E89}"/>
              </a:ext>
            </a:extLst>
          </p:cNvPr>
          <p:cNvPicPr/>
          <p:nvPr/>
        </p:nvPicPr>
        <p:blipFill rotWithShape="1">
          <a:blip r:embed="rId3" cstate="print">
            <a:extLst>
              <a:ext uri="{28A0092B-C50C-407E-A947-70E740481C1C}">
                <a14:useLocalDpi xmlns:a14="http://schemas.microsoft.com/office/drawing/2010/main" val="0"/>
              </a:ext>
            </a:extLst>
          </a:blip>
          <a:srcRect t="54439"/>
          <a:stretch/>
        </p:blipFill>
        <p:spPr bwMode="auto">
          <a:xfrm>
            <a:off x="2778377" y="4299099"/>
            <a:ext cx="3213735" cy="21126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069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10: fotoboeken</a:t>
            </a:r>
          </a:p>
        </p:txBody>
      </p:sp>
      <p:sp>
        <p:nvSpPr>
          <p:cNvPr id="3" name="Tijdelijke aanduiding voor inhoud 2"/>
          <p:cNvSpPr>
            <a:spLocks noGrp="1"/>
          </p:cNvSpPr>
          <p:nvPr>
            <p:ph idx="1"/>
          </p:nvPr>
        </p:nvSpPr>
        <p:spPr/>
        <p:txBody>
          <a:bodyPr/>
          <a:lstStyle/>
          <a:p>
            <a:r>
              <a:rPr lang="nl-BE" dirty="0"/>
              <a:t>Kijk eens in oude fotoboeken van mama en papa. Vraag hen om er iets bij te vertellen. </a:t>
            </a:r>
          </a:p>
          <a:p>
            <a:r>
              <a:rPr lang="nl-BE" dirty="0"/>
              <a:t>Misschien lijk jij wel heel erg op hen? Vertel het aan mama of papa.</a:t>
            </a:r>
          </a:p>
          <a:p>
            <a:r>
              <a:rPr lang="nl-BE" dirty="0"/>
              <a:t>Kies 1 foto uit en maak hem opnieuw. Of neem de plaats van iemand anders in op de foto. </a:t>
            </a:r>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pic>
        <p:nvPicPr>
          <p:cNvPr id="10242" name="Picture 2" descr="Afbeeldingsresultaat voor fotoboek 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5056052"/>
            <a:ext cx="2088232" cy="150700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fbeeldingsresultaat voor oude foto's nama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59658"/>
            <a:ext cx="2808312" cy="279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8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11: fiets-wash </a:t>
            </a:r>
          </a:p>
        </p:txBody>
      </p:sp>
      <p:pic>
        <p:nvPicPr>
          <p:cNvPr id="16" name="Afbeelding 1" descr="Afbeeldingsresultaat voor fiets wassen">
            <a:extLst>
              <a:ext uri="{FF2B5EF4-FFF2-40B4-BE49-F238E27FC236}">
                <a16:creationId xmlns:a16="http://schemas.microsoft.com/office/drawing/2014/main" id="{1644CF37-C9FA-468E-9D22-8470574FFB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53364"/>
            <a:ext cx="1634867" cy="1346835"/>
          </a:xfrm>
          <a:prstGeom prst="rect">
            <a:avLst/>
          </a:prstGeom>
          <a:noFill/>
          <a:ln>
            <a:noFill/>
          </a:ln>
        </p:spPr>
      </p:pic>
      <p:pic>
        <p:nvPicPr>
          <p:cNvPr id="17" name="Afbeelding 2" descr="Afbeeldingsresultaat voor VUL JE EMMER SCLERA">
            <a:extLst>
              <a:ext uri="{FF2B5EF4-FFF2-40B4-BE49-F238E27FC236}">
                <a16:creationId xmlns:a16="http://schemas.microsoft.com/office/drawing/2014/main" id="{9C444464-0C31-4EC8-99C1-93FAE67821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495929"/>
            <a:ext cx="1416685" cy="1416685"/>
          </a:xfrm>
          <a:prstGeom prst="rect">
            <a:avLst/>
          </a:prstGeom>
          <a:noFill/>
          <a:ln>
            <a:noFill/>
          </a:ln>
        </p:spPr>
      </p:pic>
      <p:pic>
        <p:nvPicPr>
          <p:cNvPr id="18" name="Afbeelding 3" descr="Afbeeldingsresultaat voor SCLERA SPONS">
            <a:extLst>
              <a:ext uri="{FF2B5EF4-FFF2-40B4-BE49-F238E27FC236}">
                <a16:creationId xmlns:a16="http://schemas.microsoft.com/office/drawing/2014/main" id="{314A1B4E-9FB3-40AD-9D72-21E9F190F1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00653" y="3204271"/>
            <a:ext cx="1408430" cy="1408430"/>
          </a:xfrm>
          <a:prstGeom prst="rect">
            <a:avLst/>
          </a:prstGeom>
          <a:noFill/>
          <a:ln>
            <a:noFill/>
          </a:ln>
        </p:spPr>
      </p:pic>
      <p:pic>
        <p:nvPicPr>
          <p:cNvPr id="19" name="Afbeelding 33" descr="Afbeeldingsresultaat voor SCLERA GIETER">
            <a:extLst>
              <a:ext uri="{FF2B5EF4-FFF2-40B4-BE49-F238E27FC236}">
                <a16:creationId xmlns:a16="http://schemas.microsoft.com/office/drawing/2014/main" id="{CD2580AF-3A16-433D-977C-D9EFD8DEB78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133280" y="4155909"/>
            <a:ext cx="1416685" cy="1416685"/>
          </a:xfrm>
          <a:prstGeom prst="rect">
            <a:avLst/>
          </a:prstGeom>
          <a:noFill/>
          <a:ln>
            <a:noFill/>
          </a:ln>
        </p:spPr>
      </p:pic>
      <p:pic>
        <p:nvPicPr>
          <p:cNvPr id="20" name="Afbeelding 34" descr="Afbeeldingsresultaat voor SCLERA HANDDOEK">
            <a:extLst>
              <a:ext uri="{FF2B5EF4-FFF2-40B4-BE49-F238E27FC236}">
                <a16:creationId xmlns:a16="http://schemas.microsoft.com/office/drawing/2014/main" id="{6588E68B-2F2E-483B-BBA8-E5C1D83E6FE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700653" y="5137160"/>
            <a:ext cx="1416685" cy="1416685"/>
          </a:xfrm>
          <a:prstGeom prst="rect">
            <a:avLst/>
          </a:prstGeom>
          <a:noFill/>
          <a:ln>
            <a:noFill/>
          </a:ln>
        </p:spPr>
      </p:pic>
      <p:sp>
        <p:nvSpPr>
          <p:cNvPr id="10" name="Rectangle 9">
            <a:extLst>
              <a:ext uri="{FF2B5EF4-FFF2-40B4-BE49-F238E27FC236}">
                <a16:creationId xmlns:a16="http://schemas.microsoft.com/office/drawing/2014/main" id="{25D69587-7C5D-45E1-A6FF-94E87B68A4BA}"/>
              </a:ext>
            </a:extLst>
          </p:cNvPr>
          <p:cNvSpPr/>
          <p:nvPr/>
        </p:nvSpPr>
        <p:spPr>
          <a:xfrm>
            <a:off x="755576" y="2551837"/>
            <a:ext cx="7920880" cy="3139321"/>
          </a:xfrm>
          <a:prstGeom prst="rect">
            <a:avLst/>
          </a:prstGeom>
        </p:spPr>
        <p:txBody>
          <a:bodyPr wrap="square">
            <a:spAutoFit/>
          </a:bodyPr>
          <a:lstStyle/>
          <a:p>
            <a:r>
              <a:rPr lang="nl-BE" dirty="0"/>
              <a:t>1. Emmer met water en zeep.</a:t>
            </a:r>
          </a:p>
          <a:p>
            <a:endParaRPr lang="nl-BE" dirty="0"/>
          </a:p>
          <a:p>
            <a:endParaRPr lang="nl-BE" dirty="0"/>
          </a:p>
          <a:p>
            <a:r>
              <a:rPr lang="nl-BE" dirty="0"/>
              <a:t>2. Spons. </a:t>
            </a:r>
          </a:p>
          <a:p>
            <a:endParaRPr lang="nl-BE" dirty="0"/>
          </a:p>
          <a:p>
            <a:endParaRPr lang="nl-BE" dirty="0"/>
          </a:p>
          <a:p>
            <a:endParaRPr lang="nl-BE" dirty="0"/>
          </a:p>
          <a:p>
            <a:r>
              <a:rPr lang="nl-BE" dirty="0"/>
              <a:t>3. Gieter. </a:t>
            </a:r>
          </a:p>
          <a:p>
            <a:endParaRPr lang="nl-BE" dirty="0"/>
          </a:p>
          <a:p>
            <a:endParaRPr lang="nl-BE" dirty="0"/>
          </a:p>
          <a:p>
            <a:r>
              <a:rPr lang="nl-BE" dirty="0"/>
              <a:t>4. Hand-doek. </a:t>
            </a:r>
          </a:p>
        </p:txBody>
      </p:sp>
    </p:spTree>
    <p:extLst>
      <p:ext uri="{BB962C8B-B14F-4D97-AF65-F5344CB8AC3E}">
        <p14:creationId xmlns:p14="http://schemas.microsoft.com/office/powerpoint/2010/main" val="336384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12: Maak een raket</a:t>
            </a:r>
          </a:p>
        </p:txBody>
      </p:sp>
      <p:sp>
        <p:nvSpPr>
          <p:cNvPr id="3" name="Tijdelijke aanduiding voor inhoud 2"/>
          <p:cNvSpPr>
            <a:spLocks noGrp="1"/>
          </p:cNvSpPr>
          <p:nvPr>
            <p:ph idx="1"/>
          </p:nvPr>
        </p:nvSpPr>
        <p:spPr/>
        <p:txBody>
          <a:bodyPr>
            <a:normAutofit lnSpcReduction="10000"/>
          </a:bodyPr>
          <a:lstStyle/>
          <a:p>
            <a:r>
              <a:rPr lang="nl-BE" dirty="0"/>
              <a:t>1.kleur met potlood een zelfgekozen kleurplaat in. (zie volgende pagina)</a:t>
            </a:r>
          </a:p>
          <a:p>
            <a:pPr marL="0" indent="0">
              <a:buNone/>
            </a:pPr>
            <a:r>
              <a:rPr lang="nl-BE" dirty="0"/>
              <a:t> </a:t>
            </a:r>
          </a:p>
          <a:p>
            <a:r>
              <a:rPr lang="nl-BE" dirty="0"/>
              <a:t>2.Knip de kleurplaat uit en kleef het met lijm op het WC-rolletje. </a:t>
            </a:r>
          </a:p>
          <a:p>
            <a:pPr marL="0" indent="0">
              <a:buNone/>
            </a:pPr>
            <a:r>
              <a:rPr lang="nl-BE" dirty="0"/>
              <a:t> </a:t>
            </a:r>
          </a:p>
          <a:p>
            <a:r>
              <a:rPr lang="nl-BE" dirty="0"/>
              <a:t>3.Steek het touw door het WC-rolletje en knoop de uiteinden aan 2 plekken in huis. (vb. Van tafel naar zetel).  </a:t>
            </a:r>
          </a:p>
          <a:p>
            <a:r>
              <a:rPr lang="nl-BE" dirty="0"/>
              <a:t>4.Blaas de ballon op, knoop hem NIET toe maar kleef hem met plakband onderaan het WC-rolletje.  </a:t>
            </a:r>
          </a:p>
          <a:p>
            <a:r>
              <a:rPr lang="nl-BE" dirty="0"/>
              <a:t>5.Tel af en laat de ballon los. Je raket gaat vliegen. </a:t>
            </a:r>
          </a:p>
        </p:txBody>
      </p:sp>
      <p:pic>
        <p:nvPicPr>
          <p:cNvPr id="5" name="Afbeelding 35">
            <a:extLst>
              <a:ext uri="{FF2B5EF4-FFF2-40B4-BE49-F238E27FC236}">
                <a16:creationId xmlns:a16="http://schemas.microsoft.com/office/drawing/2014/main" id="{A9B2BAD6-FDBE-41DC-97BB-97D52B89420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78471" y="243118"/>
            <a:ext cx="1512168" cy="1512168"/>
          </a:xfrm>
          <a:prstGeom prst="rect">
            <a:avLst/>
          </a:prstGeom>
        </p:spPr>
      </p:pic>
      <p:pic>
        <p:nvPicPr>
          <p:cNvPr id="6" name="Afbeelding 3" descr="Afbeeldingsresultaat voor WC ROLLETJE">
            <a:extLst>
              <a:ext uri="{FF2B5EF4-FFF2-40B4-BE49-F238E27FC236}">
                <a16:creationId xmlns:a16="http://schemas.microsoft.com/office/drawing/2014/main" id="{732C2C6E-6999-497A-BD25-17FBA4083C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01245" y="5704854"/>
            <a:ext cx="1287780" cy="938530"/>
          </a:xfrm>
          <a:prstGeom prst="rect">
            <a:avLst/>
          </a:prstGeom>
          <a:noFill/>
          <a:ln>
            <a:noFill/>
          </a:ln>
        </p:spPr>
      </p:pic>
      <p:pic>
        <p:nvPicPr>
          <p:cNvPr id="7" name="Afbeelding 4" descr="Afbeeldingsresultaat voor BALLON">
            <a:extLst>
              <a:ext uri="{FF2B5EF4-FFF2-40B4-BE49-F238E27FC236}">
                <a16:creationId xmlns:a16="http://schemas.microsoft.com/office/drawing/2014/main" id="{B0C412DC-EEA5-436E-9664-F12BA7DD2290}"/>
              </a:ext>
            </a:extLst>
          </p:cNvPr>
          <p:cNvPicPr/>
          <p:nvPr/>
        </p:nvPicPr>
        <p:blipFill rotWithShape="1">
          <a:blip r:embed="rId4" cstate="print">
            <a:extLst>
              <a:ext uri="{28A0092B-C50C-407E-A947-70E740481C1C}">
                <a14:useLocalDpi xmlns:a14="http://schemas.microsoft.com/office/drawing/2010/main" val="0"/>
              </a:ext>
            </a:extLst>
          </a:blip>
          <a:srcRect l="25316" t="3219" r="25064"/>
          <a:stretch/>
        </p:blipFill>
        <p:spPr bwMode="auto">
          <a:xfrm>
            <a:off x="6272653" y="5792123"/>
            <a:ext cx="605790" cy="840105"/>
          </a:xfrm>
          <a:prstGeom prst="rect">
            <a:avLst/>
          </a:prstGeom>
          <a:noFill/>
          <a:ln>
            <a:noFill/>
          </a:ln>
          <a:extLst>
            <a:ext uri="{53640926-AAD7-44D8-BBD7-CCE9431645EC}">
              <a14:shadowObscured xmlns:a14="http://schemas.microsoft.com/office/drawing/2010/main"/>
            </a:ext>
          </a:extLst>
        </p:spPr>
      </p:pic>
      <p:pic>
        <p:nvPicPr>
          <p:cNvPr id="8" name="Afbeelding 5" descr="Afbeeldingsresultaat voor WOL">
            <a:extLst>
              <a:ext uri="{FF2B5EF4-FFF2-40B4-BE49-F238E27FC236}">
                <a16:creationId xmlns:a16="http://schemas.microsoft.com/office/drawing/2014/main" id="{BACFC6A0-7B08-499A-A3B0-C8F266794AD5}"/>
              </a:ext>
            </a:extLst>
          </p:cNvPr>
          <p:cNvPicPr/>
          <p:nvPr/>
        </p:nvPicPr>
        <p:blipFill rotWithShape="1">
          <a:blip r:embed="rId5" cstate="print">
            <a:extLst>
              <a:ext uri="{28A0092B-C50C-407E-A947-70E740481C1C}">
                <a14:useLocalDpi xmlns:a14="http://schemas.microsoft.com/office/drawing/2010/main" val="0"/>
              </a:ext>
            </a:extLst>
          </a:blip>
          <a:srcRect l="16349" r="19999"/>
          <a:stretch/>
        </p:blipFill>
        <p:spPr bwMode="auto">
          <a:xfrm>
            <a:off x="5334281" y="5858798"/>
            <a:ext cx="724535" cy="757555"/>
          </a:xfrm>
          <a:prstGeom prst="rect">
            <a:avLst/>
          </a:prstGeom>
          <a:noFill/>
          <a:ln>
            <a:noFill/>
          </a:ln>
          <a:extLst>
            <a:ext uri="{53640926-AAD7-44D8-BBD7-CCE9431645EC}">
              <a14:shadowObscured xmlns:a14="http://schemas.microsoft.com/office/drawing/2010/main"/>
            </a:ext>
          </a:extLst>
        </p:spPr>
      </p:pic>
      <p:pic>
        <p:nvPicPr>
          <p:cNvPr id="9" name="Afbeelding 6" descr="Afbeeldingsresultaat voor KLEURPOTLODEN">
            <a:extLst>
              <a:ext uri="{FF2B5EF4-FFF2-40B4-BE49-F238E27FC236}">
                <a16:creationId xmlns:a16="http://schemas.microsoft.com/office/drawing/2014/main" id="{E1A0C600-E51C-440B-BC73-911F365EC6A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5792123"/>
            <a:ext cx="732790" cy="988060"/>
          </a:xfrm>
          <a:prstGeom prst="rect">
            <a:avLst/>
          </a:prstGeom>
          <a:noFill/>
          <a:ln>
            <a:noFill/>
          </a:ln>
        </p:spPr>
      </p:pic>
      <p:pic>
        <p:nvPicPr>
          <p:cNvPr id="10" name="Afbeelding 7" descr="Afbeeldingsresultaat voor SCHAAR">
            <a:extLst>
              <a:ext uri="{FF2B5EF4-FFF2-40B4-BE49-F238E27FC236}">
                <a16:creationId xmlns:a16="http://schemas.microsoft.com/office/drawing/2014/main" id="{A76B49E9-05CC-4186-8630-B505DFB21177}"/>
              </a:ext>
            </a:extLst>
          </p:cNvPr>
          <p:cNvPicPr/>
          <p:nvPr/>
        </p:nvPicPr>
        <p:blipFill rotWithShape="1">
          <a:blip r:embed="rId7" cstate="print">
            <a:extLst>
              <a:ext uri="{28A0092B-C50C-407E-A947-70E740481C1C}">
                <a14:useLocalDpi xmlns:a14="http://schemas.microsoft.com/office/drawing/2010/main" val="0"/>
              </a:ext>
            </a:extLst>
          </a:blip>
          <a:srcRect t="19810" b="19424"/>
          <a:stretch/>
        </p:blipFill>
        <p:spPr bwMode="auto">
          <a:xfrm>
            <a:off x="2021090" y="5965478"/>
            <a:ext cx="1409065" cy="641350"/>
          </a:xfrm>
          <a:prstGeom prst="rect">
            <a:avLst/>
          </a:prstGeom>
          <a:noFill/>
          <a:ln>
            <a:noFill/>
          </a:ln>
          <a:extLst>
            <a:ext uri="{53640926-AAD7-44D8-BBD7-CCE9431645EC}">
              <a14:shadowObscured xmlns:a14="http://schemas.microsoft.com/office/drawing/2010/main"/>
            </a:ext>
          </a:extLst>
        </p:spPr>
      </p:pic>
      <p:pic>
        <p:nvPicPr>
          <p:cNvPr id="11" name="Afbeelding 8" descr="Afbeeldingsresultaat voor LIJM">
            <a:extLst>
              <a:ext uri="{FF2B5EF4-FFF2-40B4-BE49-F238E27FC236}">
                <a16:creationId xmlns:a16="http://schemas.microsoft.com/office/drawing/2014/main" id="{49B31B45-ACCB-45CF-8183-C385FBCFC50F}"/>
              </a:ext>
            </a:extLst>
          </p:cNvPr>
          <p:cNvPicPr/>
          <p:nvPr/>
        </p:nvPicPr>
        <p:blipFill rotWithShape="1">
          <a:blip r:embed="rId8" cstate="print">
            <a:extLst>
              <a:ext uri="{28A0092B-C50C-407E-A947-70E740481C1C}">
                <a14:useLocalDpi xmlns:a14="http://schemas.microsoft.com/office/drawing/2010/main" val="0"/>
              </a:ext>
            </a:extLst>
          </a:blip>
          <a:srcRect l="32188" r="31313"/>
          <a:stretch/>
        </p:blipFill>
        <p:spPr bwMode="auto">
          <a:xfrm>
            <a:off x="4853739" y="5664806"/>
            <a:ext cx="423545" cy="1161415"/>
          </a:xfrm>
          <a:prstGeom prst="rect">
            <a:avLst/>
          </a:prstGeom>
          <a:noFill/>
          <a:ln>
            <a:noFill/>
          </a:ln>
          <a:extLst>
            <a:ext uri="{53640926-AAD7-44D8-BBD7-CCE9431645EC}">
              <a14:shadowObscured xmlns:a14="http://schemas.microsoft.com/office/drawing/2010/main"/>
            </a:ext>
          </a:extLst>
        </p:spPr>
      </p:pic>
      <p:pic>
        <p:nvPicPr>
          <p:cNvPr id="12" name="Afbeelding 9" descr="Afbeeldingsresultaat voor PLAKBAND">
            <a:extLst>
              <a:ext uri="{FF2B5EF4-FFF2-40B4-BE49-F238E27FC236}">
                <a16:creationId xmlns:a16="http://schemas.microsoft.com/office/drawing/2014/main" id="{020FBC24-DC28-44E3-9B4A-177A76AC6FCE}"/>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2280" y="5858798"/>
            <a:ext cx="1367155" cy="773430"/>
          </a:xfrm>
          <a:prstGeom prst="rect">
            <a:avLst/>
          </a:prstGeom>
          <a:noFill/>
          <a:ln>
            <a:noFill/>
          </a:ln>
        </p:spPr>
      </p:pic>
    </p:spTree>
    <p:extLst>
      <p:ext uri="{BB962C8B-B14F-4D97-AF65-F5344CB8AC3E}">
        <p14:creationId xmlns:p14="http://schemas.microsoft.com/office/powerpoint/2010/main" val="212344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0FF5-C1F9-472E-B008-CEC5D9C6577A}"/>
              </a:ext>
            </a:extLst>
          </p:cNvPr>
          <p:cNvSpPr>
            <a:spLocks noGrp="1"/>
          </p:cNvSpPr>
          <p:nvPr>
            <p:ph type="title"/>
          </p:nvPr>
        </p:nvSpPr>
        <p:spPr/>
        <p:txBody>
          <a:bodyPr/>
          <a:lstStyle/>
          <a:p>
            <a:endParaRPr lang="nl-BE"/>
          </a:p>
        </p:txBody>
      </p:sp>
      <p:pic>
        <p:nvPicPr>
          <p:cNvPr id="4" name="Afbeelding 10" descr="Afbeeldingsresultaat voor kleurplaat raket">
            <a:extLst>
              <a:ext uri="{FF2B5EF4-FFF2-40B4-BE49-F238E27FC236}">
                <a16:creationId xmlns:a16="http://schemas.microsoft.com/office/drawing/2014/main" id="{6A48B8A4-B454-4292-A4F9-A4F4851BB251}"/>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12233"/>
          <a:stretch/>
        </p:blipFill>
        <p:spPr bwMode="auto">
          <a:xfrm>
            <a:off x="288488" y="607656"/>
            <a:ext cx="2771344" cy="4693552"/>
          </a:xfrm>
          <a:prstGeom prst="rect">
            <a:avLst/>
          </a:prstGeom>
          <a:noFill/>
          <a:ln>
            <a:noFill/>
          </a:ln>
          <a:extLst>
            <a:ext uri="{53640926-AAD7-44D8-BBD7-CCE9431645EC}">
              <a14:shadowObscured xmlns:a14="http://schemas.microsoft.com/office/drawing/2010/main"/>
            </a:ext>
          </a:extLst>
        </p:spPr>
      </p:pic>
      <p:pic>
        <p:nvPicPr>
          <p:cNvPr id="5" name="Afbeelding 47">
            <a:extLst>
              <a:ext uri="{FF2B5EF4-FFF2-40B4-BE49-F238E27FC236}">
                <a16:creationId xmlns:a16="http://schemas.microsoft.com/office/drawing/2014/main" id="{33526A62-0769-4C98-B2CC-8D5BF57E2AF0}"/>
              </a:ext>
            </a:extLst>
          </p:cNvPr>
          <p:cNvPicPr/>
          <p:nvPr/>
        </p:nvPicPr>
        <p:blipFill>
          <a:blip r:embed="rId3">
            <a:extLst>
              <a:ext uri="{28A0092B-C50C-407E-A947-70E740481C1C}">
                <a14:useLocalDpi xmlns:a14="http://schemas.microsoft.com/office/drawing/2010/main" val="0"/>
              </a:ext>
            </a:extLst>
          </a:blip>
          <a:stretch>
            <a:fillRect/>
          </a:stretch>
        </p:blipFill>
        <p:spPr>
          <a:xfrm>
            <a:off x="3419872" y="717418"/>
            <a:ext cx="2911475" cy="5537835"/>
          </a:xfrm>
          <a:prstGeom prst="rect">
            <a:avLst/>
          </a:prstGeom>
        </p:spPr>
      </p:pic>
      <p:pic>
        <p:nvPicPr>
          <p:cNvPr id="7" name="Afbeelding 49">
            <a:extLst>
              <a:ext uri="{FF2B5EF4-FFF2-40B4-BE49-F238E27FC236}">
                <a16:creationId xmlns:a16="http://schemas.microsoft.com/office/drawing/2014/main" id="{37EFA234-D399-4429-9A8C-70F302E0771E}"/>
              </a:ext>
            </a:extLst>
          </p:cNvPr>
          <p:cNvPicPr/>
          <p:nvPr/>
        </p:nvPicPr>
        <p:blipFill rotWithShape="1">
          <a:blip r:embed="rId4">
            <a:extLst>
              <a:ext uri="{BEBA8EAE-BF5A-486C-A8C5-ECC9F3942E4B}">
                <a14:imgProps xmlns:a14="http://schemas.microsoft.com/office/drawing/2010/main">
                  <a14:imgLayer r:embed="rId5">
                    <a14:imgEffect>
                      <a14:backgroundRemoval t="7869" b="96393" l="8537" r="89024">
                        <a14:foregroundMark x1="47561" y1="7869" x2="42073" y2="13770"/>
                        <a14:foregroundMark x1="43902" y1="29180" x2="54878" y2="64590"/>
                        <a14:foregroundMark x1="62805" y1="69180" x2="62195" y2="96721"/>
                        <a14:foregroundMark x1="38415" y1="72131" x2="39024" y2="87869"/>
                        <a14:foregroundMark x1="48780" y1="73443" x2="50610" y2="85246"/>
                        <a14:foregroundMark x1="27439" y1="56066" x2="10976" y2="74098"/>
                        <a14:foregroundMark x1="73171" y1="55082" x2="89024" y2="65574"/>
                      </a14:backgroundRemoval>
                    </a14:imgEffect>
                  </a14:imgLayer>
                </a14:imgProps>
              </a:ext>
              <a:ext uri="{28A0092B-C50C-407E-A947-70E740481C1C}">
                <a14:useLocalDpi xmlns:a14="http://schemas.microsoft.com/office/drawing/2010/main" val="0"/>
              </a:ext>
            </a:extLst>
          </a:blip>
          <a:srcRect t="4754"/>
          <a:stretch/>
        </p:blipFill>
        <p:spPr bwMode="auto">
          <a:xfrm>
            <a:off x="6228184" y="818771"/>
            <a:ext cx="2908935" cy="5152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462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13: Michelin-mannetje</a:t>
            </a:r>
          </a:p>
        </p:txBody>
      </p:sp>
      <p:sp>
        <p:nvSpPr>
          <p:cNvPr id="3" name="Tijdelijke aanduiding voor inhoud 2"/>
          <p:cNvSpPr>
            <a:spLocks noGrp="1"/>
          </p:cNvSpPr>
          <p:nvPr>
            <p:ph idx="1"/>
          </p:nvPr>
        </p:nvSpPr>
        <p:spPr/>
        <p:txBody>
          <a:bodyPr/>
          <a:lstStyle/>
          <a:p>
            <a:r>
              <a:rPr lang="nl-BE" dirty="0"/>
              <a:t>Doe eens zoveel mogelijk kledingstukken </a:t>
            </a:r>
          </a:p>
          <a:p>
            <a:pPr marL="0" indent="0">
              <a:buNone/>
            </a:pPr>
            <a:r>
              <a:rPr lang="nl-BE" dirty="0"/>
              <a:t>over elkaar aan. </a:t>
            </a:r>
          </a:p>
          <a:p>
            <a:r>
              <a:rPr lang="nl-BE" dirty="0"/>
              <a:t>Tel goed! Hoeveel stukken kon jij dragen? </a:t>
            </a:r>
          </a:p>
          <a:p>
            <a:r>
              <a:rPr lang="nl-BE" dirty="0"/>
              <a:t>Vergeet daarna niet om alles netjes </a:t>
            </a:r>
          </a:p>
          <a:p>
            <a:pPr marL="0" indent="0">
              <a:buNone/>
            </a:pPr>
            <a:r>
              <a:rPr lang="nl-BE" dirty="0"/>
              <a:t>op te ruimen.</a:t>
            </a:r>
          </a:p>
        </p:txBody>
      </p:sp>
      <p:pic>
        <p:nvPicPr>
          <p:cNvPr id="2050" name="Picture 2" descr="Afbeeldingsresultaat voor miche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669" y="1412776"/>
            <a:ext cx="3360331"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6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14:Zandkoekjes maken</a:t>
            </a:r>
          </a:p>
        </p:txBody>
      </p:sp>
      <p:pic>
        <p:nvPicPr>
          <p:cNvPr id="6" name="Afbeelding 199" descr=" ">
            <a:extLst>
              <a:ext uri="{FF2B5EF4-FFF2-40B4-BE49-F238E27FC236}">
                <a16:creationId xmlns:a16="http://schemas.microsoft.com/office/drawing/2014/main" id="{3260F1FD-383F-45F9-A29C-701E8E2BCB2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340768"/>
            <a:ext cx="4103468" cy="5328939"/>
          </a:xfrm>
          <a:prstGeom prst="rect">
            <a:avLst/>
          </a:prstGeom>
          <a:noFill/>
          <a:ln>
            <a:noFill/>
          </a:ln>
        </p:spPr>
      </p:pic>
    </p:spTree>
    <p:extLst>
      <p:ext uri="{BB962C8B-B14F-4D97-AF65-F5344CB8AC3E}">
        <p14:creationId xmlns:p14="http://schemas.microsoft.com/office/powerpoint/2010/main" val="170451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15: Verwennen</a:t>
            </a:r>
          </a:p>
        </p:txBody>
      </p:sp>
      <p:sp>
        <p:nvSpPr>
          <p:cNvPr id="3" name="Tijdelijke aanduiding voor inhoud 2"/>
          <p:cNvSpPr>
            <a:spLocks noGrp="1"/>
          </p:cNvSpPr>
          <p:nvPr>
            <p:ph idx="1"/>
          </p:nvPr>
        </p:nvSpPr>
        <p:spPr/>
        <p:txBody>
          <a:bodyPr/>
          <a:lstStyle/>
          <a:p>
            <a:r>
              <a:rPr lang="nl-BE" dirty="0"/>
              <a:t>Neem zalf in de badkamer. </a:t>
            </a:r>
          </a:p>
          <a:p>
            <a:r>
              <a:rPr lang="nl-BE" dirty="0"/>
              <a:t>Verras mama of papa met een verwenmassage. Dat verdienen zij wel!</a:t>
            </a:r>
          </a:p>
          <a:p>
            <a:endParaRPr lang="nl-BE" dirty="0"/>
          </a:p>
          <a:p>
            <a:endParaRPr lang="nl-BE" dirty="0"/>
          </a:p>
          <a:p>
            <a:endParaRPr lang="nl-BE" dirty="0"/>
          </a:p>
          <a:p>
            <a:endParaRPr lang="nl-BE" dirty="0"/>
          </a:p>
          <a:p>
            <a:endParaRPr lang="nl-BE" dirty="0"/>
          </a:p>
          <a:p>
            <a:endParaRPr lang="nl-BE" dirty="0"/>
          </a:p>
        </p:txBody>
      </p:sp>
      <p:pic>
        <p:nvPicPr>
          <p:cNvPr id="14338" name="Picture 2" descr="Afbeeldingsresultaat voor massage burea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77072"/>
            <a:ext cx="1993469" cy="256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2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16: Tekenen	</a:t>
            </a:r>
          </a:p>
        </p:txBody>
      </p:sp>
      <p:sp>
        <p:nvSpPr>
          <p:cNvPr id="3" name="Tijdelijke aanduiding voor inhoud 2"/>
          <p:cNvSpPr>
            <a:spLocks noGrp="1"/>
          </p:cNvSpPr>
          <p:nvPr>
            <p:ph idx="1"/>
          </p:nvPr>
        </p:nvSpPr>
        <p:spPr>
          <a:xfrm>
            <a:off x="1043608" y="908720"/>
            <a:ext cx="7125112" cy="2933854"/>
          </a:xfrm>
        </p:spPr>
        <p:txBody>
          <a:bodyPr/>
          <a:lstStyle/>
          <a:p>
            <a:r>
              <a:rPr lang="nl-BE" dirty="0"/>
              <a:t>Maak een tekening of schrijf een brief voor jouw oma of opa. </a:t>
            </a:r>
          </a:p>
          <a:p>
            <a:r>
              <a:rPr lang="nl-BE" dirty="0"/>
              <a:t>Je mag ze nu niet gaan bezoeken, maar een briefje zal hen veel plezier doen!</a:t>
            </a:r>
          </a:p>
        </p:txBody>
      </p:sp>
      <p:pic>
        <p:nvPicPr>
          <p:cNvPr id="15362" name="Picture 2" descr="Afbeeldingsresultaat voor oma en o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3501008"/>
            <a:ext cx="2952328" cy="295232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211" descr="Achterkant van een briefkaart, om zelf kaarten te kunnen maken.">
            <a:extLst>
              <a:ext uri="{FF2B5EF4-FFF2-40B4-BE49-F238E27FC236}">
                <a16:creationId xmlns:a16="http://schemas.microsoft.com/office/drawing/2014/main" id="{15CB48D8-F198-4C58-9D04-CFD571BB68B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4532" y="3272936"/>
            <a:ext cx="4061445" cy="3408472"/>
          </a:xfrm>
          <a:prstGeom prst="rect">
            <a:avLst/>
          </a:prstGeom>
          <a:noFill/>
          <a:ln>
            <a:noFill/>
          </a:ln>
        </p:spPr>
      </p:pic>
    </p:spTree>
    <p:extLst>
      <p:ext uri="{BB962C8B-B14F-4D97-AF65-F5344CB8AC3E}">
        <p14:creationId xmlns:p14="http://schemas.microsoft.com/office/powerpoint/2010/main" val="173291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Uitleg</a:t>
            </a:r>
          </a:p>
        </p:txBody>
      </p:sp>
      <p:sp>
        <p:nvSpPr>
          <p:cNvPr id="3" name="Tijdelijke aanduiding voor inhoud 2"/>
          <p:cNvSpPr>
            <a:spLocks noGrp="1"/>
          </p:cNvSpPr>
          <p:nvPr>
            <p:ph idx="1"/>
          </p:nvPr>
        </p:nvSpPr>
        <p:spPr/>
        <p:txBody>
          <a:bodyPr>
            <a:normAutofit lnSpcReduction="10000"/>
          </a:bodyPr>
          <a:lstStyle/>
          <a:p>
            <a:pPr marL="0" indent="0">
              <a:buNone/>
            </a:pPr>
            <a:r>
              <a:rPr lang="nl-BE" dirty="0"/>
              <a:t>Dag lieve kinderen van het eerste leerjaar, </a:t>
            </a:r>
          </a:p>
          <a:p>
            <a:pPr marL="0" indent="0">
              <a:buNone/>
            </a:pPr>
            <a:endParaRPr lang="nl-BE" dirty="0"/>
          </a:p>
          <a:p>
            <a:pPr marL="0" indent="0">
              <a:buNone/>
            </a:pPr>
            <a:r>
              <a:rPr lang="nl-BE" dirty="0"/>
              <a:t>Het zijn vreemde dagen. Misschien verveel jij je wel soms. Hier staan heel wat leuke opdrachtjes die je kan uitvoeren. </a:t>
            </a:r>
          </a:p>
          <a:p>
            <a:pPr marL="0" indent="0">
              <a:buNone/>
            </a:pPr>
            <a:r>
              <a:rPr lang="nl-BE" dirty="0"/>
              <a:t>Ben je klaar? Dan mag je steeds een foto of filmpje maken en deze naar me doormailen. Deze kunnen dan op de klaswebsite komen en zo houden we toch nog een beetje contact met elkaar. </a:t>
            </a:r>
          </a:p>
          <a:p>
            <a:pPr marL="0" indent="0">
              <a:buNone/>
            </a:pPr>
            <a:r>
              <a:rPr lang="nl-BE" dirty="0"/>
              <a:t>Benieuwd welke opdrachten jullie leuk vinden om te doen. </a:t>
            </a:r>
          </a:p>
          <a:p>
            <a:pPr marL="0" indent="0">
              <a:buNone/>
            </a:pPr>
            <a:endParaRPr lang="nl-BE" dirty="0"/>
          </a:p>
          <a:p>
            <a:pPr marL="0" indent="0">
              <a:buNone/>
            </a:pPr>
            <a:r>
              <a:rPr lang="nl-BE" dirty="0"/>
              <a:t>Groetjes</a:t>
            </a:r>
            <a:br>
              <a:rPr lang="nl-BE" dirty="0"/>
            </a:br>
            <a:r>
              <a:rPr lang="nl-BE" dirty="0"/>
              <a:t>Juf Katleen</a:t>
            </a:r>
          </a:p>
        </p:txBody>
      </p:sp>
    </p:spTree>
    <p:extLst>
      <p:ext uri="{BB962C8B-B14F-4D97-AF65-F5344CB8AC3E}">
        <p14:creationId xmlns:p14="http://schemas.microsoft.com/office/powerpoint/2010/main" val="351192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17: Wedstrijd vliegeren</a:t>
            </a:r>
          </a:p>
        </p:txBody>
      </p:sp>
      <p:sp>
        <p:nvSpPr>
          <p:cNvPr id="3" name="Tijdelijke aanduiding voor inhoud 2"/>
          <p:cNvSpPr>
            <a:spLocks noGrp="1"/>
          </p:cNvSpPr>
          <p:nvPr>
            <p:ph idx="1"/>
          </p:nvPr>
        </p:nvSpPr>
        <p:spPr/>
        <p:txBody>
          <a:bodyPr/>
          <a:lstStyle/>
          <a:p>
            <a:pPr marL="0" indent="0">
              <a:buNone/>
            </a:pPr>
            <a:r>
              <a:rPr lang="nl-BE" dirty="0"/>
              <a:t>Maak een vlieger. Wie kan zijn vlieger het verste laten vliegen? </a:t>
            </a:r>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pic>
        <p:nvPicPr>
          <p:cNvPr id="5" name="Afbeelding 1" descr="Afbeeldingsresultaat voor stappenplan vliegtuig vouwen">
            <a:extLst>
              <a:ext uri="{FF2B5EF4-FFF2-40B4-BE49-F238E27FC236}">
                <a16:creationId xmlns:a16="http://schemas.microsoft.com/office/drawing/2014/main" id="{77505673-A0FE-4DCA-864C-A4808E5AC8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64904"/>
            <a:ext cx="3848100" cy="3764280"/>
          </a:xfrm>
          <a:prstGeom prst="rect">
            <a:avLst/>
          </a:prstGeom>
          <a:noFill/>
          <a:ln>
            <a:noFill/>
          </a:ln>
        </p:spPr>
      </p:pic>
    </p:spTree>
    <p:extLst>
      <p:ext uri="{BB962C8B-B14F-4D97-AF65-F5344CB8AC3E}">
        <p14:creationId xmlns:p14="http://schemas.microsoft.com/office/powerpoint/2010/main" val="2800463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18: Opruimen</a:t>
            </a:r>
          </a:p>
        </p:txBody>
      </p:sp>
      <p:sp>
        <p:nvSpPr>
          <p:cNvPr id="3" name="Tijdelijke aanduiding voor inhoud 2"/>
          <p:cNvSpPr>
            <a:spLocks noGrp="1"/>
          </p:cNvSpPr>
          <p:nvPr>
            <p:ph idx="1"/>
          </p:nvPr>
        </p:nvSpPr>
        <p:spPr/>
        <p:txBody>
          <a:bodyPr/>
          <a:lstStyle/>
          <a:p>
            <a:r>
              <a:rPr lang="nl-BE" dirty="0"/>
              <a:t>Zet je favoriete muziek op.</a:t>
            </a:r>
          </a:p>
          <a:p>
            <a:r>
              <a:rPr lang="nl-BE" dirty="0"/>
              <a:t>Ruim je kamer eens helemaal op. </a:t>
            </a:r>
          </a:p>
          <a:p>
            <a:endParaRPr lang="nl-BE" dirty="0"/>
          </a:p>
          <a:p>
            <a:endParaRPr lang="nl-BE" dirty="0"/>
          </a:p>
          <a:p>
            <a:endParaRPr lang="nl-BE" dirty="0"/>
          </a:p>
        </p:txBody>
      </p:sp>
      <p:pic>
        <p:nvPicPr>
          <p:cNvPr id="17410" name="Picture 2" descr="Afbeeldingsresultaat voor kamer opruim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933056"/>
            <a:ext cx="389817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2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19: Auto</a:t>
            </a:r>
          </a:p>
        </p:txBody>
      </p:sp>
      <p:sp>
        <p:nvSpPr>
          <p:cNvPr id="3" name="Tijdelijke aanduiding voor inhoud 2"/>
          <p:cNvSpPr>
            <a:spLocks noGrp="1"/>
          </p:cNvSpPr>
          <p:nvPr>
            <p:ph idx="1"/>
          </p:nvPr>
        </p:nvSpPr>
        <p:spPr>
          <a:xfrm>
            <a:off x="971600" y="745715"/>
            <a:ext cx="7125112" cy="4051437"/>
          </a:xfrm>
        </p:spPr>
        <p:txBody>
          <a:bodyPr/>
          <a:lstStyle/>
          <a:p>
            <a:r>
              <a:rPr lang="nl-BE" dirty="0"/>
              <a:t>Was de auto. </a:t>
            </a:r>
          </a:p>
          <a:p>
            <a:r>
              <a:rPr lang="nl-BE" dirty="0"/>
              <a:t>Waarom? </a:t>
            </a:r>
          </a:p>
          <a:p>
            <a:pPr marL="0" indent="0">
              <a:buNone/>
            </a:pPr>
            <a:r>
              <a:rPr lang="nl-BE" dirty="0"/>
              <a:t>	- Het is gezond om buiten te zijn.</a:t>
            </a:r>
          </a:p>
          <a:p>
            <a:pPr marL="0" indent="0">
              <a:buNone/>
            </a:pPr>
            <a:r>
              <a:rPr lang="nl-BE" dirty="0"/>
              <a:t>	- Je helpt mama en papa hiermee.</a:t>
            </a:r>
          </a:p>
          <a:p>
            <a:pPr marL="0" indent="0">
              <a:buNone/>
            </a:pPr>
            <a:r>
              <a:rPr lang="nl-BE" dirty="0"/>
              <a:t>	- Niet alleen de auto, maar ook je handen zullen nadien 	héél proper zijn. </a:t>
            </a:r>
          </a:p>
        </p:txBody>
      </p:sp>
      <p:pic>
        <p:nvPicPr>
          <p:cNvPr id="18434" name="Picture 2" descr="Afbeeldingsresultaat voor auto was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797152"/>
            <a:ext cx="3744416" cy="182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1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20: aprilvissen</a:t>
            </a:r>
          </a:p>
        </p:txBody>
      </p:sp>
      <p:sp>
        <p:nvSpPr>
          <p:cNvPr id="3" name="Tijdelijke aanduiding voor inhoud 2"/>
          <p:cNvSpPr>
            <a:spLocks noGrp="1"/>
          </p:cNvSpPr>
          <p:nvPr>
            <p:ph idx="1"/>
          </p:nvPr>
        </p:nvSpPr>
        <p:spPr/>
        <p:txBody>
          <a:bodyPr/>
          <a:lstStyle/>
          <a:p>
            <a:r>
              <a:rPr lang="nl-BE" dirty="0"/>
              <a:t>Binnenkort is het 1 april. Dit jaar zal je thuis zijn op 1 april.</a:t>
            </a:r>
          </a:p>
          <a:p>
            <a:r>
              <a:rPr lang="nl-BE" dirty="0"/>
              <a:t>Verzin leuke mopjes en maak alvast een paar aprilvissen om je mama, papa, broer of zus te foppen. </a:t>
            </a:r>
          </a:p>
          <a:p>
            <a:r>
              <a:rPr lang="nl-BE" dirty="0"/>
              <a:t>Van zodra we terug op school zijn, mag je de beste aprilgrap meebrengen.</a:t>
            </a:r>
          </a:p>
          <a:p>
            <a:endParaRPr lang="nl-BE" dirty="0"/>
          </a:p>
          <a:p>
            <a:endParaRPr lang="nl-BE" dirty="0"/>
          </a:p>
          <a:p>
            <a:endParaRPr lang="nl-BE" dirty="0"/>
          </a:p>
        </p:txBody>
      </p:sp>
      <p:pic>
        <p:nvPicPr>
          <p:cNvPr id="19458" name="Picture 2" descr="Afbeeldingsresultaat voor aprilvis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898312"/>
            <a:ext cx="2808312" cy="1743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246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6418-3804-440B-8E84-B7C41F214A20}"/>
              </a:ext>
            </a:extLst>
          </p:cNvPr>
          <p:cNvSpPr>
            <a:spLocks noGrp="1"/>
          </p:cNvSpPr>
          <p:nvPr>
            <p:ph type="title"/>
          </p:nvPr>
        </p:nvSpPr>
        <p:spPr/>
        <p:txBody>
          <a:bodyPr/>
          <a:lstStyle/>
          <a:p>
            <a:r>
              <a:rPr lang="nl-BE" dirty="0"/>
              <a:t>Opdracht 21 : buiten tekenen/schrijven</a:t>
            </a:r>
          </a:p>
        </p:txBody>
      </p:sp>
      <p:sp>
        <p:nvSpPr>
          <p:cNvPr id="3" name="Content Placeholder 2">
            <a:extLst>
              <a:ext uri="{FF2B5EF4-FFF2-40B4-BE49-F238E27FC236}">
                <a16:creationId xmlns:a16="http://schemas.microsoft.com/office/drawing/2014/main" id="{7ACA3ACE-B6EB-4D28-9DD9-09F7B7E87D5D}"/>
              </a:ext>
            </a:extLst>
          </p:cNvPr>
          <p:cNvSpPr>
            <a:spLocks noGrp="1"/>
          </p:cNvSpPr>
          <p:nvPr>
            <p:ph idx="1"/>
          </p:nvPr>
        </p:nvSpPr>
        <p:spPr/>
        <p:txBody>
          <a:bodyPr/>
          <a:lstStyle/>
          <a:p>
            <a:r>
              <a:rPr lang="nl-BE" dirty="0"/>
              <a:t>Teken jezelf op de grond en geef het je leukste kleren.</a:t>
            </a:r>
          </a:p>
          <a:p>
            <a:r>
              <a:rPr lang="nl-BE" dirty="0"/>
              <a:t>Of teken een autobaan en speel daarna met je auto’s buiten. </a:t>
            </a:r>
          </a:p>
          <a:p>
            <a:r>
              <a:rPr lang="nl-BE" dirty="0"/>
              <a:t>Of neem een penseel en water. Teken of schrijf hiermee. </a:t>
            </a:r>
          </a:p>
          <a:p>
            <a:endParaRPr lang="nl-BE" dirty="0"/>
          </a:p>
          <a:p>
            <a:pPr marL="0" indent="0">
              <a:buNone/>
            </a:pPr>
            <a:r>
              <a:rPr lang="nl-BE" dirty="0"/>
              <a:t> </a:t>
            </a:r>
          </a:p>
          <a:p>
            <a:endParaRPr lang="nl-BE" dirty="0"/>
          </a:p>
        </p:txBody>
      </p:sp>
      <p:pic>
        <p:nvPicPr>
          <p:cNvPr id="4" name="Afbeelding 1" descr="juf Rita pcbs 't Mozaïek :: jufritapcbsmozaiek">
            <a:extLst>
              <a:ext uri="{FF2B5EF4-FFF2-40B4-BE49-F238E27FC236}">
                <a16:creationId xmlns:a16="http://schemas.microsoft.com/office/drawing/2014/main" id="{44FB82D8-666C-472D-BB61-CE91F77DD9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64029"/>
            <a:ext cx="2857500" cy="2143125"/>
          </a:xfrm>
          <a:prstGeom prst="rect">
            <a:avLst/>
          </a:prstGeom>
          <a:noFill/>
          <a:ln>
            <a:noFill/>
          </a:ln>
        </p:spPr>
      </p:pic>
      <p:pic>
        <p:nvPicPr>
          <p:cNvPr id="5" name="Afbeelding 227" descr=" ">
            <a:extLst>
              <a:ext uri="{FF2B5EF4-FFF2-40B4-BE49-F238E27FC236}">
                <a16:creationId xmlns:a16="http://schemas.microsoft.com/office/drawing/2014/main" id="{58F9A0D4-F9D7-4649-823F-687FF716EE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9442" y="4494335"/>
            <a:ext cx="2249240" cy="1571625"/>
          </a:xfrm>
          <a:prstGeom prst="rect">
            <a:avLst/>
          </a:prstGeom>
          <a:noFill/>
          <a:ln>
            <a:noFill/>
          </a:ln>
        </p:spPr>
      </p:pic>
      <p:pic>
        <p:nvPicPr>
          <p:cNvPr id="6" name="Afbeelding 2" descr="Geen zin om na het spelen verf of krijt van de grond te moeten spoelen ? De kleuters gaan zich evengoed amuseren met gewoon water en een verfborstel .">
            <a:extLst>
              <a:ext uri="{FF2B5EF4-FFF2-40B4-BE49-F238E27FC236}">
                <a16:creationId xmlns:a16="http://schemas.microsoft.com/office/drawing/2014/main" id="{2E98433F-2FA1-40D2-9C1C-3A1DE2F801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86879" y="4276922"/>
            <a:ext cx="2648893" cy="2006450"/>
          </a:xfrm>
          <a:prstGeom prst="rect">
            <a:avLst/>
          </a:prstGeom>
          <a:noFill/>
          <a:ln>
            <a:noFill/>
          </a:ln>
        </p:spPr>
      </p:pic>
    </p:spTree>
    <p:extLst>
      <p:ext uri="{BB962C8B-B14F-4D97-AF65-F5344CB8AC3E}">
        <p14:creationId xmlns:p14="http://schemas.microsoft.com/office/powerpoint/2010/main" val="3989977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836-76CA-486B-8D4B-2CB4516375E6}"/>
              </a:ext>
            </a:extLst>
          </p:cNvPr>
          <p:cNvSpPr>
            <a:spLocks noGrp="1"/>
          </p:cNvSpPr>
          <p:nvPr>
            <p:ph type="title"/>
          </p:nvPr>
        </p:nvSpPr>
        <p:spPr/>
        <p:txBody>
          <a:bodyPr/>
          <a:lstStyle/>
          <a:p>
            <a:r>
              <a:rPr lang="nl-BE" dirty="0"/>
              <a:t>Opdracht 22: knikkerdoolhof</a:t>
            </a:r>
          </a:p>
        </p:txBody>
      </p:sp>
      <p:sp>
        <p:nvSpPr>
          <p:cNvPr id="3" name="Content Placeholder 2">
            <a:extLst>
              <a:ext uri="{FF2B5EF4-FFF2-40B4-BE49-F238E27FC236}">
                <a16:creationId xmlns:a16="http://schemas.microsoft.com/office/drawing/2014/main" id="{FA68127C-FB9B-430C-A830-DBE10C0CE598}"/>
              </a:ext>
            </a:extLst>
          </p:cNvPr>
          <p:cNvSpPr>
            <a:spLocks noGrp="1"/>
          </p:cNvSpPr>
          <p:nvPr>
            <p:ph idx="1"/>
          </p:nvPr>
        </p:nvSpPr>
        <p:spPr/>
        <p:txBody>
          <a:bodyPr/>
          <a:lstStyle/>
          <a:p>
            <a:r>
              <a:rPr lang="nl-BE" dirty="0"/>
              <a:t>Maak een doolhof met blokjes of plak rietjes op karton. </a:t>
            </a:r>
          </a:p>
          <a:p>
            <a:r>
              <a:rPr lang="nl-BE" dirty="0"/>
              <a:t>Blaas met een rietje je knikker vooruit tot aan het einde.</a:t>
            </a:r>
          </a:p>
          <a:p>
            <a:endParaRPr lang="nl-BE" dirty="0"/>
          </a:p>
          <a:p>
            <a:endParaRPr lang="nl-BE" dirty="0"/>
          </a:p>
          <a:p>
            <a:pPr marL="0" indent="0">
              <a:buNone/>
            </a:pPr>
            <a:r>
              <a:rPr lang="nl-BE" dirty="0"/>
              <a:t> </a:t>
            </a:r>
          </a:p>
          <a:p>
            <a:pPr marL="0" indent="0">
              <a:buNone/>
            </a:pPr>
            <a:endParaRPr lang="nl-BE" dirty="0"/>
          </a:p>
        </p:txBody>
      </p:sp>
      <p:pic>
        <p:nvPicPr>
          <p:cNvPr id="4" name="Afbeelding 201">
            <a:extLst>
              <a:ext uri="{FF2B5EF4-FFF2-40B4-BE49-F238E27FC236}">
                <a16:creationId xmlns:a16="http://schemas.microsoft.com/office/drawing/2014/main" id="{53C11955-06DC-4E88-B297-A2EA9B69B975}"/>
              </a:ext>
            </a:extLst>
          </p:cNvPr>
          <p:cNvPicPr/>
          <p:nvPr/>
        </p:nvPicPr>
        <p:blipFill>
          <a:blip r:embed="rId2"/>
          <a:stretch>
            <a:fillRect/>
          </a:stretch>
        </p:blipFill>
        <p:spPr>
          <a:xfrm>
            <a:off x="3275856" y="3573016"/>
            <a:ext cx="2778760" cy="2762250"/>
          </a:xfrm>
          <a:prstGeom prst="rect">
            <a:avLst/>
          </a:prstGeom>
        </p:spPr>
      </p:pic>
    </p:spTree>
    <p:extLst>
      <p:ext uri="{BB962C8B-B14F-4D97-AF65-F5344CB8AC3E}">
        <p14:creationId xmlns:p14="http://schemas.microsoft.com/office/powerpoint/2010/main" val="12614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B47B-61E0-4BDE-8F38-154C3A5EE005}"/>
              </a:ext>
            </a:extLst>
          </p:cNvPr>
          <p:cNvSpPr>
            <a:spLocks noGrp="1"/>
          </p:cNvSpPr>
          <p:nvPr>
            <p:ph type="title"/>
          </p:nvPr>
        </p:nvSpPr>
        <p:spPr/>
        <p:txBody>
          <a:bodyPr/>
          <a:lstStyle/>
          <a:p>
            <a:r>
              <a:rPr lang="nl-BE" dirty="0"/>
              <a:t>Opdracht 23: Ballonnen meppen</a:t>
            </a:r>
          </a:p>
        </p:txBody>
      </p:sp>
      <p:sp>
        <p:nvSpPr>
          <p:cNvPr id="3" name="Content Placeholder 2">
            <a:extLst>
              <a:ext uri="{FF2B5EF4-FFF2-40B4-BE49-F238E27FC236}">
                <a16:creationId xmlns:a16="http://schemas.microsoft.com/office/drawing/2014/main" id="{BA0A2A04-5FF5-4B47-85FF-916304C0C55B}"/>
              </a:ext>
            </a:extLst>
          </p:cNvPr>
          <p:cNvSpPr>
            <a:spLocks noGrp="1"/>
          </p:cNvSpPr>
          <p:nvPr>
            <p:ph idx="1"/>
          </p:nvPr>
        </p:nvSpPr>
        <p:spPr/>
        <p:txBody>
          <a:bodyPr/>
          <a:lstStyle/>
          <a:p>
            <a:r>
              <a:rPr lang="nl-BE" dirty="0"/>
              <a:t>Gebruiken een vliegen-mepper om de ballon zo ver mogelijk weg te meppen. </a:t>
            </a:r>
          </a:p>
          <a:p>
            <a:r>
              <a:rPr lang="nl-BE" dirty="0"/>
              <a:t>Of hoe lang kan je de ballon in de lucht houden? </a:t>
            </a:r>
          </a:p>
          <a:p>
            <a:r>
              <a:rPr lang="nl-BE" dirty="0"/>
              <a:t>Maak een speelveld en mep de ballon naar elkaar.</a:t>
            </a:r>
          </a:p>
          <a:p>
            <a:endParaRPr lang="nl-BE" dirty="0"/>
          </a:p>
          <a:p>
            <a:pPr marL="0" indent="0">
              <a:buNone/>
            </a:pPr>
            <a:endParaRPr lang="nl-BE" dirty="0"/>
          </a:p>
          <a:p>
            <a:endParaRPr lang="nl-BE" dirty="0"/>
          </a:p>
          <a:p>
            <a:endParaRPr lang="nl-BE" dirty="0"/>
          </a:p>
          <a:p>
            <a:endParaRPr lang="nl-BE" dirty="0"/>
          </a:p>
          <a:p>
            <a:pPr marL="0" indent="0">
              <a:buNone/>
            </a:pPr>
            <a:endParaRPr lang="nl-BE" dirty="0"/>
          </a:p>
        </p:txBody>
      </p:sp>
      <p:pic>
        <p:nvPicPr>
          <p:cNvPr id="4" name="Afbeelding 200" descr=" ">
            <a:extLst>
              <a:ext uri="{FF2B5EF4-FFF2-40B4-BE49-F238E27FC236}">
                <a16:creationId xmlns:a16="http://schemas.microsoft.com/office/drawing/2014/main" id="{58B1B177-B44C-49A7-92BC-8C1F81D1678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429000"/>
            <a:ext cx="2218802" cy="3056012"/>
          </a:xfrm>
          <a:prstGeom prst="rect">
            <a:avLst/>
          </a:prstGeom>
          <a:noFill/>
          <a:ln>
            <a:noFill/>
          </a:ln>
        </p:spPr>
      </p:pic>
    </p:spTree>
    <p:extLst>
      <p:ext uri="{BB962C8B-B14F-4D97-AF65-F5344CB8AC3E}">
        <p14:creationId xmlns:p14="http://schemas.microsoft.com/office/powerpoint/2010/main" val="337634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1: bouw een kamp</a:t>
            </a:r>
          </a:p>
        </p:txBody>
      </p:sp>
      <p:sp>
        <p:nvSpPr>
          <p:cNvPr id="3" name="Tijdelijke aanduiding voor inhoud 2"/>
          <p:cNvSpPr>
            <a:spLocks noGrp="1"/>
          </p:cNvSpPr>
          <p:nvPr>
            <p:ph idx="1"/>
          </p:nvPr>
        </p:nvSpPr>
        <p:spPr/>
        <p:txBody>
          <a:bodyPr/>
          <a:lstStyle/>
          <a:p>
            <a:r>
              <a:rPr lang="nl-BE" dirty="0"/>
              <a:t>Buiten in de tuin </a:t>
            </a:r>
          </a:p>
          <a:p>
            <a:pPr marL="0" indent="0">
              <a:buNone/>
            </a:pPr>
            <a:r>
              <a:rPr lang="nl-BE" dirty="0"/>
              <a:t>of binnen in de living, </a:t>
            </a:r>
          </a:p>
          <a:p>
            <a:pPr marL="0" indent="0">
              <a:buNone/>
            </a:pPr>
            <a:r>
              <a:rPr lang="nl-BE" dirty="0"/>
              <a:t>aan jou de keuze! </a:t>
            </a:r>
          </a:p>
          <a:p>
            <a:pPr marL="0" indent="0">
              <a:buNone/>
            </a:pPr>
            <a:endParaRPr lang="nl-BE" dirty="0"/>
          </a:p>
          <a:p>
            <a:r>
              <a:rPr lang="nl-BE" dirty="0"/>
              <a:t>Met takken </a:t>
            </a:r>
          </a:p>
          <a:p>
            <a:pPr marL="0" indent="0">
              <a:buNone/>
            </a:pPr>
            <a:r>
              <a:rPr lang="nl-BE" dirty="0"/>
              <a:t>of met lakens, </a:t>
            </a:r>
          </a:p>
          <a:p>
            <a:pPr marL="0" indent="0">
              <a:buNone/>
            </a:pPr>
            <a:r>
              <a:rPr lang="nl-BE" dirty="0"/>
              <a:t>aan jou de keuze! </a:t>
            </a:r>
          </a:p>
          <a:p>
            <a:pPr marL="0" indent="0">
              <a:buNone/>
            </a:pPr>
            <a:endParaRPr lang="nl-BE" dirty="0"/>
          </a:p>
          <a:p>
            <a:pPr marL="0" indent="0">
              <a:buNone/>
            </a:pPr>
            <a:r>
              <a:rPr lang="nl-BE" dirty="0"/>
              <a:t>Veel plezier!</a:t>
            </a:r>
          </a:p>
        </p:txBody>
      </p:sp>
      <p:pic>
        <p:nvPicPr>
          <p:cNvPr id="3074" name="Picture 2" descr="Afbeeldingsresultaat voor kamp dek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3752" y="2204864"/>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63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2: werk in de tuin </a:t>
            </a:r>
          </a:p>
        </p:txBody>
      </p:sp>
      <p:sp>
        <p:nvSpPr>
          <p:cNvPr id="3" name="Tijdelijke aanduiding voor inhoud 2"/>
          <p:cNvSpPr>
            <a:spLocks noGrp="1"/>
          </p:cNvSpPr>
          <p:nvPr>
            <p:ph idx="1"/>
          </p:nvPr>
        </p:nvSpPr>
        <p:spPr/>
        <p:txBody>
          <a:bodyPr/>
          <a:lstStyle/>
          <a:p>
            <a:r>
              <a:rPr lang="nl-BE" dirty="0"/>
              <a:t>Onkruid uittrekken</a:t>
            </a:r>
          </a:p>
          <a:p>
            <a:r>
              <a:rPr lang="nl-BE" dirty="0"/>
              <a:t>Een moestuintje opstarten</a:t>
            </a:r>
          </a:p>
          <a:p>
            <a:r>
              <a:rPr lang="nl-BE" dirty="0"/>
              <a:t>…</a:t>
            </a:r>
          </a:p>
          <a:p>
            <a:endParaRPr lang="nl-BE" dirty="0"/>
          </a:p>
          <a:p>
            <a:endParaRPr lang="nl-BE" dirty="0"/>
          </a:p>
          <a:p>
            <a:endParaRPr lang="nl-BE" dirty="0"/>
          </a:p>
          <a:p>
            <a:endParaRPr lang="nl-BE" dirty="0"/>
          </a:p>
          <a:p>
            <a:endParaRPr lang="nl-BE" dirty="0"/>
          </a:p>
        </p:txBody>
      </p:sp>
      <p:sp>
        <p:nvSpPr>
          <p:cNvPr id="4" name="AutoShape 2" descr="Afbeeldingsresultaat voor onkruid trek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5" name="AutoShape 4" descr="Afbeeldingsresultaat voor onkruid trekk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6" descr="Afbeeldingsresultaat voor onkruid trekke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4104" name="Picture 8" descr="Afbeeldingsresultaat voor onkruid trekk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399264"/>
            <a:ext cx="3948586"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34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3: de letter </a:t>
            </a:r>
          </a:p>
        </p:txBody>
      </p:sp>
      <p:sp>
        <p:nvSpPr>
          <p:cNvPr id="3" name="Tijdelijke aanduiding voor inhoud 2"/>
          <p:cNvSpPr>
            <a:spLocks noGrp="1"/>
          </p:cNvSpPr>
          <p:nvPr>
            <p:ph idx="1"/>
          </p:nvPr>
        </p:nvSpPr>
        <p:spPr/>
        <p:txBody>
          <a:bodyPr/>
          <a:lstStyle/>
          <a:p>
            <a:r>
              <a:rPr lang="nl-BE" dirty="0"/>
              <a:t>Zoek 15 voorwerpen in huis waarvan de naam begint met de letter M. </a:t>
            </a:r>
          </a:p>
          <a:p>
            <a:r>
              <a:rPr lang="nl-BE" dirty="0"/>
              <a:t>Verzamel ze en schrijf de woorden erbij. </a:t>
            </a:r>
          </a:p>
          <a:p>
            <a:r>
              <a:rPr lang="nl-BE" dirty="0"/>
              <a:t>Neem een foto en stuur deze op naar de juf! </a:t>
            </a:r>
          </a:p>
          <a:p>
            <a:endParaRPr lang="nl-BE" dirty="0"/>
          </a:p>
          <a:p>
            <a:r>
              <a:rPr lang="nl-BE" dirty="0"/>
              <a:t>Oh, dit kan je nadien ook doen voor andere letters van het alfabet!</a:t>
            </a:r>
          </a:p>
        </p:txBody>
      </p:sp>
      <p:pic>
        <p:nvPicPr>
          <p:cNvPr id="5122" name="Picture 2" descr="Afbeeldingsresultaat voor M le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0"/>
            <a:ext cx="3408313" cy="238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7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4: bouwen</a:t>
            </a:r>
          </a:p>
        </p:txBody>
      </p:sp>
      <p:sp>
        <p:nvSpPr>
          <p:cNvPr id="3" name="Tijdelijke aanduiding voor inhoud 2"/>
          <p:cNvSpPr>
            <a:spLocks noGrp="1"/>
          </p:cNvSpPr>
          <p:nvPr>
            <p:ph idx="1"/>
          </p:nvPr>
        </p:nvSpPr>
        <p:spPr/>
        <p:txBody>
          <a:bodyPr/>
          <a:lstStyle/>
          <a:p>
            <a:r>
              <a:rPr lang="nl-BE" dirty="0"/>
              <a:t>Maak een zo stevig mogelijke brug. Je kan kiezen welk materiaal je gebruikt. </a:t>
            </a:r>
          </a:p>
          <a:p>
            <a:r>
              <a:rPr lang="nl-BE" dirty="0"/>
              <a:t>Leg iets op jouw brug om te kijken wat jouw brug kan dragen. </a:t>
            </a:r>
          </a:p>
          <a:p>
            <a:r>
              <a:rPr lang="nl-BE" dirty="0"/>
              <a:t>Film dit. </a:t>
            </a:r>
          </a:p>
          <a:p>
            <a:r>
              <a:rPr lang="nl-BE" dirty="0"/>
              <a:t>Wie van onze klas bouwt de stevigste brug? </a:t>
            </a:r>
          </a:p>
          <a:p>
            <a:endParaRPr lang="nl-BE" dirty="0"/>
          </a:p>
          <a:p>
            <a:endParaRPr lang="nl-BE" dirty="0"/>
          </a:p>
          <a:p>
            <a:endParaRPr lang="nl-BE" dirty="0"/>
          </a:p>
        </p:txBody>
      </p:sp>
      <p:pic>
        <p:nvPicPr>
          <p:cNvPr id="6146" name="Picture 2" descr="Afbeeldingsresultaat voor brug met kran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437112"/>
            <a:ext cx="34290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5: vlaggenlijn</a:t>
            </a:r>
          </a:p>
        </p:txBody>
      </p:sp>
      <p:sp>
        <p:nvSpPr>
          <p:cNvPr id="3" name="Tijdelijke aanduiding voor inhoud 2"/>
          <p:cNvSpPr>
            <a:spLocks noGrp="1"/>
          </p:cNvSpPr>
          <p:nvPr>
            <p:ph idx="1"/>
          </p:nvPr>
        </p:nvSpPr>
        <p:spPr/>
        <p:txBody>
          <a:bodyPr/>
          <a:lstStyle/>
          <a:p>
            <a:r>
              <a:rPr lang="nl-BE" dirty="0"/>
              <a:t>Maak een vlaggenlijn met op elk vlaggetje een ‘verveel-je-niet’-tip*. Of versier gewoon de vlaggetjes om een kleurrijke voorgevel van je huis te maken. </a:t>
            </a:r>
          </a:p>
          <a:p>
            <a:pPr marL="0" indent="0">
              <a:buNone/>
            </a:pPr>
            <a:endParaRPr lang="nl-BE" dirty="0"/>
          </a:p>
          <a:p>
            <a:pPr marL="0" indent="0">
              <a:buNone/>
            </a:pPr>
            <a:r>
              <a:rPr lang="nl-BE" dirty="0"/>
              <a:t>* Dit is een tip wat je kan doen wanneer jij je verveelt. Wat vind jij leuk om te doen? </a:t>
            </a:r>
          </a:p>
          <a:p>
            <a:pPr>
              <a:buFont typeface="Arial" panose="020B0604020202020204" pitchFamily="34" charset="0"/>
              <a:buChar char="•"/>
            </a:pPr>
            <a:endParaRPr lang="nl-BE" dirty="0"/>
          </a:p>
          <a:p>
            <a:pPr marL="0" indent="0">
              <a:buNone/>
            </a:pPr>
            <a:r>
              <a:rPr lang="nl-BE" dirty="0"/>
              <a:t>		Benieuwd wat de buren er van vinden ;), </a:t>
            </a:r>
          </a:p>
        </p:txBody>
      </p:sp>
      <p:pic>
        <p:nvPicPr>
          <p:cNvPr id="1026" name="Picture 2" descr="Afbeeldingsresultaat voor vlaggenlij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861048"/>
            <a:ext cx="3600000"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23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6: Ra, ra, ra, wat is het?</a:t>
            </a:r>
          </a:p>
        </p:txBody>
      </p:sp>
      <p:sp>
        <p:nvSpPr>
          <p:cNvPr id="3" name="Tijdelijke aanduiding voor inhoud 2"/>
          <p:cNvSpPr>
            <a:spLocks noGrp="1"/>
          </p:cNvSpPr>
          <p:nvPr>
            <p:ph idx="1"/>
          </p:nvPr>
        </p:nvSpPr>
        <p:spPr/>
        <p:txBody>
          <a:bodyPr/>
          <a:lstStyle/>
          <a:p>
            <a:r>
              <a:rPr lang="nl-BE" dirty="0"/>
              <a:t>Kies een voorwerp in huis. </a:t>
            </a:r>
          </a:p>
          <a:p>
            <a:r>
              <a:rPr lang="nl-BE" dirty="0"/>
              <a:t>Schrijf een korte tekst over het voorwerp. </a:t>
            </a:r>
          </a:p>
          <a:p>
            <a:r>
              <a:rPr lang="nl-BE" dirty="0"/>
              <a:t>Stuur de tekst door naar de juf. </a:t>
            </a:r>
          </a:p>
          <a:p>
            <a:r>
              <a:rPr lang="nl-BE" dirty="0"/>
              <a:t>Kan ik raden over welk voorwerp jij het hebt? Kunnen de klasgenootjes het raden?</a:t>
            </a:r>
          </a:p>
          <a:p>
            <a:endParaRPr lang="nl-BE" dirty="0"/>
          </a:p>
          <a:p>
            <a:endParaRPr lang="nl-BE" dirty="0"/>
          </a:p>
          <a:p>
            <a:endParaRPr lang="nl-BE" dirty="0"/>
          </a:p>
          <a:p>
            <a:r>
              <a:rPr lang="nl-BE" dirty="0"/>
              <a:t> </a:t>
            </a:r>
          </a:p>
        </p:txBody>
      </p:sp>
      <p:pic>
        <p:nvPicPr>
          <p:cNvPr id="7170" name="Picture 2" descr="Afbeeldingsresultaat voor broodroo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875250"/>
            <a:ext cx="1656184" cy="17916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fbeeldingsresultaat voor tandenborst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875250"/>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fbeeldingsresultaat voor bo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070" y="4935404"/>
            <a:ext cx="2016324" cy="13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5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Opdracht 7: Raad het geluid!</a:t>
            </a:r>
          </a:p>
        </p:txBody>
      </p:sp>
      <p:sp>
        <p:nvSpPr>
          <p:cNvPr id="3" name="Tijdelijke aanduiding voor inhoud 2"/>
          <p:cNvSpPr>
            <a:spLocks noGrp="1"/>
          </p:cNvSpPr>
          <p:nvPr>
            <p:ph idx="1"/>
          </p:nvPr>
        </p:nvSpPr>
        <p:spPr/>
        <p:txBody>
          <a:bodyPr/>
          <a:lstStyle/>
          <a:p>
            <a:r>
              <a:rPr lang="nl-BE" dirty="0"/>
              <a:t>Maak een geluid met een voorwerp in huis. </a:t>
            </a:r>
          </a:p>
          <a:p>
            <a:r>
              <a:rPr lang="nl-BE" dirty="0"/>
              <a:t>Film dit, zonder dat je op film kan zien wat het geluid is. </a:t>
            </a:r>
          </a:p>
          <a:p>
            <a:r>
              <a:rPr lang="nl-BE" dirty="0"/>
              <a:t>Stuur het door naar de juf. Kan ik het raden? Kunnen de klasgenootjes het raden? </a:t>
            </a:r>
          </a:p>
          <a:p>
            <a:endParaRPr lang="nl-BE" dirty="0"/>
          </a:p>
          <a:p>
            <a:endParaRPr lang="nl-BE" dirty="0"/>
          </a:p>
          <a:p>
            <a:endParaRPr lang="nl-BE" dirty="0"/>
          </a:p>
        </p:txBody>
      </p:sp>
      <p:pic>
        <p:nvPicPr>
          <p:cNvPr id="8194" name="Picture 2" descr="Afbeeldingsresultaat voor het gelu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581128"/>
            <a:ext cx="3600400" cy="203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317554"/>
      </p:ext>
    </p:extLst>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Lente</Template>
  <TotalTime>127</TotalTime>
  <Words>877</Words>
  <Application>Microsoft Office PowerPoint</Application>
  <PresentationFormat>On-screen Show (4:3)</PresentationFormat>
  <Paragraphs>157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Courier New</vt:lpstr>
      <vt:lpstr>Verdana</vt:lpstr>
      <vt:lpstr>Wingdings 2</vt:lpstr>
      <vt:lpstr>Spring</vt:lpstr>
      <vt:lpstr>Creatieve uitdagingen!</vt:lpstr>
      <vt:lpstr>Uitleg</vt:lpstr>
      <vt:lpstr>Opdracht 1: bouw een kamp</vt:lpstr>
      <vt:lpstr>Opdracht 2: werk in de tuin </vt:lpstr>
      <vt:lpstr>Opdracht 3: de letter </vt:lpstr>
      <vt:lpstr>Opdracht 4: bouwen</vt:lpstr>
      <vt:lpstr>Opdracht 5: vlaggenlijn</vt:lpstr>
      <vt:lpstr>Opdracht 6: Ra, ra, ra, wat is het?</vt:lpstr>
      <vt:lpstr>Opdracht 7: Raad het geluid!</vt:lpstr>
      <vt:lpstr>Opdracht 8: Foto-tekening</vt:lpstr>
      <vt:lpstr>Opdracht 9: dieren bouwen</vt:lpstr>
      <vt:lpstr>Opdracht 10: fotoboeken</vt:lpstr>
      <vt:lpstr>Opdracht 11: fiets-wash </vt:lpstr>
      <vt:lpstr>Opdracht 12: Maak een raket</vt:lpstr>
      <vt:lpstr>PowerPoint Presentation</vt:lpstr>
      <vt:lpstr>Opdracht 13: Michelin-mannetje</vt:lpstr>
      <vt:lpstr>Opdracht 14:Zandkoekjes maken</vt:lpstr>
      <vt:lpstr>Opdracht 15: Verwennen</vt:lpstr>
      <vt:lpstr>Opdracht 16: Tekenen </vt:lpstr>
      <vt:lpstr>Opdracht 17: Wedstrijd vliegeren</vt:lpstr>
      <vt:lpstr>Opdracht 18: Opruimen</vt:lpstr>
      <vt:lpstr>Opdracht 19: Auto</vt:lpstr>
      <vt:lpstr>Opdracht 20: aprilvissen</vt:lpstr>
      <vt:lpstr>Opdracht 21 : buiten tekenen/schrijven</vt:lpstr>
      <vt:lpstr>Opdracht 22: knikkerdoolhof</vt:lpstr>
      <vt:lpstr>Opdracht 23: Ballonnen meppen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Creatieve uitdagingen!</dc:title>
  <dc:creator>Sarah</dc:creator>
  <cp:lastModifiedBy>katleen dc</cp:lastModifiedBy>
  <cp:revision>12</cp:revision>
  <dcterms:created xsi:type="dcterms:W3CDTF">2020-03-18T11:00:16Z</dcterms:created>
  <dcterms:modified xsi:type="dcterms:W3CDTF">2020-03-18T16:29:10Z</dcterms:modified>
</cp:coreProperties>
</file>